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1" r:id="rId1"/>
  </p:sldMasterIdLst>
  <p:notesMasterIdLst>
    <p:notesMasterId r:id="rId23"/>
  </p:notesMasterIdLst>
  <p:sldIdLst>
    <p:sldId id="256" r:id="rId2"/>
    <p:sldId id="257" r:id="rId3"/>
    <p:sldId id="265" r:id="rId4"/>
    <p:sldId id="259" r:id="rId5"/>
    <p:sldId id="272" r:id="rId6"/>
    <p:sldId id="273" r:id="rId7"/>
    <p:sldId id="279" r:id="rId8"/>
    <p:sldId id="274" r:id="rId9"/>
    <p:sldId id="275" r:id="rId10"/>
    <p:sldId id="276" r:id="rId11"/>
    <p:sldId id="277" r:id="rId12"/>
    <p:sldId id="278" r:id="rId13"/>
    <p:sldId id="261" r:id="rId14"/>
    <p:sldId id="262" r:id="rId15"/>
    <p:sldId id="263" r:id="rId16"/>
    <p:sldId id="268" r:id="rId17"/>
    <p:sldId id="267" r:id="rId18"/>
    <p:sldId id="266" r:id="rId19"/>
    <p:sldId id="269" r:id="rId20"/>
    <p:sldId id="270" r:id="rId21"/>
    <p:sldId id="27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94533"/>
  </p:normalViewPr>
  <p:slideViewPr>
    <p:cSldViewPr snapToGrid="0" snapToObjects="1">
      <p:cViewPr varScale="1">
        <p:scale>
          <a:sx n="91" d="100"/>
          <a:sy n="91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2.png>
</file>

<file path=ppt/media/image3.png>
</file>

<file path=ppt/media/image4.jpe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A8E947-5CB5-BE4F-AC36-00A0EC0C5C1A}" type="datetimeFigureOut">
              <a:rPr lang="en-US" smtClean="0"/>
              <a:t>5/5/18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A2E91-59B7-7C4A-A0F5-1CF87EB35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49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 the core message or hypothesis of your project.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 the questions you asked, and why you asked them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 whether you were able to answer these questions to your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satisfication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briefly summarize your findings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7828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the floor for Q&amp;A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037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crimes vs days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992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Crime every 4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01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crimes vs days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7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crimes vs days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018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Number of crimes vs days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39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Define the core message or hypothesis of your project.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 the questions you asked, and why you asked them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 whether you were able to answer these questions to your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satisfication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briefly summarize your findings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86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 the exploration and cleanup process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insights you had while exploring the data that you didn't anticipate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any problems that arose after exploring the data, and how you resolved them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and discuss interesting figures developed during exploration, ideally with the help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11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the steps you took to analyze the data and answer each question you asked in your proposal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and discuss interesting figures developed during analysis, ideally with the help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0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the steps you took to analyze the data and answer each question you asked in your proposal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and discuss interesting figures developed during analysis, ideally with the help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657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the steps you took to analyze the data and answer each question you asked in your proposal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and discuss interesting figures developed during analysis, ideally with the help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42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the steps you took to analyze the data and answer each question you asked in your proposal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and discuss interesting figures developed during analysis, ideally with the help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64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your findings. Did you find what you expected to find? If not, why not? What inferences or general conclusions can you draw from your analysis?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0844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effectLst/>
            </a:endParaRP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any difficulties that arose, and how you dealt with them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Discuss any additional questions that came up, but which you didn't have time to answer: What would you research next, if you had two more weeks?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A2E91-59B7-7C4A-A0F5-1CF87EB35A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95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8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410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101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1322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0821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330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0514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12611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97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843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364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372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447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15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850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945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819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7647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  <p:sldLayoutId id="2147483753" r:id="rId12"/>
    <p:sldLayoutId id="2147483754" r:id="rId13"/>
    <p:sldLayoutId id="2147483755" r:id="rId14"/>
    <p:sldLayoutId id="2147483756" r:id="rId15"/>
    <p:sldLayoutId id="2147483757" r:id="rId16"/>
    <p:sldLayoutId id="214748375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636F8-1594-6340-B66F-D8D832C32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46586" y="1313244"/>
            <a:ext cx="7842738" cy="2496755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/>
              <a:t>It’s Not a phase Mom!</a:t>
            </a:r>
            <a:r>
              <a:rPr lang="en-US" sz="5400" b="1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809387-0633-0A45-B182-37510C3E0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43601" y="4649089"/>
            <a:ext cx="5087571" cy="637028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/>
              <a:t>An analysis of Kansas City, Missouri Crime Data and the occurrence of Full Moons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E92E9F9-8D39-F045-8564-87736A03887F}"/>
              </a:ext>
            </a:extLst>
          </p:cNvPr>
          <p:cNvSpPr txBox="1">
            <a:spLocks/>
          </p:cNvSpPr>
          <p:nvPr/>
        </p:nvSpPr>
        <p:spPr>
          <a:xfrm>
            <a:off x="5115059" y="6341175"/>
            <a:ext cx="6045066" cy="34296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800" kern="1200" cap="all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  <a:defRPr sz="12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By: Ashley Desai, Darcey Altschwager and Matt </a:t>
            </a:r>
            <a:r>
              <a:rPr lang="en-US" dirty="0" err="1"/>
              <a:t>CoPple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3955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3E91E7-B17B-904B-AEA4-115F7CF4B7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"/>
          <a:stretch/>
        </p:blipFill>
        <p:spPr>
          <a:xfrm>
            <a:off x="843572" y="597877"/>
            <a:ext cx="10562981" cy="572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3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D881BB9-CE59-1A42-BF89-BC4F523B3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109" y="668214"/>
            <a:ext cx="10761784" cy="5516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27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E98ECB-EBBB-0E46-9E6D-2B0F2E94C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32" y="597876"/>
            <a:ext cx="10669692" cy="572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815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46713-5B02-124C-B3E3-ACE67BAA5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30410-BC9D-AE4E-AEF9-C463D066B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Findings:</a:t>
            </a:r>
          </a:p>
          <a:p>
            <a:pPr lvl="1"/>
            <a:r>
              <a:rPr lang="en-US" b="1" dirty="0"/>
              <a:t> </a:t>
            </a:r>
            <a:r>
              <a:rPr lang="en-US" sz="2400" dirty="0"/>
              <a:t>Based on our findings we were unable to prove our hypothesis that more crimes are committed on days in which there is a full moon.</a:t>
            </a:r>
          </a:p>
          <a:p>
            <a:r>
              <a:rPr lang="en-US" sz="2600" b="1" dirty="0"/>
              <a:t>Conclusion:</a:t>
            </a:r>
          </a:p>
          <a:p>
            <a:pPr lvl="1"/>
            <a:r>
              <a:rPr lang="en-US" sz="2400" dirty="0"/>
              <a:t>A full moon does not cause people to commit more crimes nor do other specific phases of the moon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14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9C5F-9678-A241-B6DD-CD36A4C56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Post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F6E4A-29BB-DF41-82DA-B2D4C76B1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sz="2800" b="1" dirty="0"/>
              <a:t>Difficulties: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Only having one year of data to analyze and therefore only 12 full moons to analyze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Having to rework script within the notebooks to get the data to do what we wanted it to</a:t>
            </a:r>
          </a:p>
          <a:p>
            <a:r>
              <a:rPr lang="en-US" sz="2800" b="1" dirty="0"/>
              <a:t>Additional Questions: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/>
              <a:t>Are the results we found similar to other cities?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/>
              <a:t>Would we find the same results if we analyzed 5 years of data?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600" dirty="0"/>
              <a:t>If you analyze the date of birth of current inmates in KCMO jails, is there a trend with being born within a specific moon phase?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60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A1AF6-9F80-924D-888D-384FFB9DE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4384" y="2394180"/>
            <a:ext cx="10131427" cy="1468800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223825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78A72F-B28B-D346-A72B-417E06A394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500"/>
          <a:stretch/>
        </p:blipFill>
        <p:spPr>
          <a:xfrm>
            <a:off x="0" y="1905000"/>
            <a:ext cx="12192000" cy="2667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28935F-AA19-8842-BA31-15D63275ADA9}"/>
              </a:ext>
            </a:extLst>
          </p:cNvPr>
          <p:cNvSpPr txBox="1"/>
          <p:nvPr/>
        </p:nvSpPr>
        <p:spPr>
          <a:xfrm>
            <a:off x="3850105" y="1720334"/>
            <a:ext cx="5325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Offenses Committed Each Day in 2017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814C96-63EB-B04D-8B45-1B67888F3356}"/>
              </a:ext>
            </a:extLst>
          </p:cNvPr>
          <p:cNvSpPr txBox="1"/>
          <p:nvPr/>
        </p:nvSpPr>
        <p:spPr>
          <a:xfrm>
            <a:off x="3433010" y="4981074"/>
            <a:ext cx="532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Days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8269E0-0D9D-6A4F-B5BD-ED9A8BA38A51}"/>
              </a:ext>
            </a:extLst>
          </p:cNvPr>
          <p:cNvSpPr txBox="1"/>
          <p:nvPr/>
        </p:nvSpPr>
        <p:spPr>
          <a:xfrm rot="16200000">
            <a:off x="-1524365" y="3275110"/>
            <a:ext cx="532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Number of Offenses Committed </a:t>
            </a:r>
          </a:p>
        </p:txBody>
      </p:sp>
    </p:spTree>
    <p:extLst>
      <p:ext uri="{BB962C8B-B14F-4D97-AF65-F5344CB8AC3E}">
        <p14:creationId xmlns:p14="http://schemas.microsoft.com/office/powerpoint/2010/main" val="41682768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ED6E25-AFA9-B042-84E7-A545348D4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574247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AF8CB8-395C-6B41-B66A-8667E7D75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423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A8BB1E-A258-3F4D-9F84-29E8B00E2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0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0AA254-B1F2-A44B-B1A0-37B834A348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5" r="-2" b="7945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363109-F769-E946-9781-8DEA9007F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0"/>
            <a:ext cx="3706762" cy="1608124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Background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B9BC3-640B-F840-87FD-FC0E61BC7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1090862"/>
            <a:ext cx="3706762" cy="5582653"/>
          </a:xfrm>
        </p:spPr>
        <p:txBody>
          <a:bodyPr>
            <a:noAutofit/>
          </a:bodyPr>
          <a:lstStyle/>
          <a:p>
            <a:r>
              <a:rPr lang="en-US" sz="2400" dirty="0"/>
              <a:t>Whether or not you give into the phenomenon, many people believe that the moon can effect one’s behavior depending on what phase the moon is in.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The defense of “My bad behavior was caused by a full moon” has been used in a few court cases</a:t>
            </a:r>
          </a:p>
        </p:txBody>
      </p:sp>
    </p:spTree>
    <p:extLst>
      <p:ext uri="{BB962C8B-B14F-4D97-AF65-F5344CB8AC3E}">
        <p14:creationId xmlns:p14="http://schemas.microsoft.com/office/powerpoint/2010/main" val="3710741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2C4806-68ED-164C-87A7-19730CAF9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43918"/>
            <a:ext cx="11466162" cy="573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A6FB03-1266-AF4B-8E2B-CED289825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069" y="228599"/>
            <a:ext cx="9434146" cy="628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69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63109-F769-E946-9781-8DEA9007F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84" y="643463"/>
            <a:ext cx="10930884" cy="1608124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Motivation &amp; 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B9BC3-640B-F840-87FD-FC0E61BC7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47" y="2251587"/>
            <a:ext cx="11059221" cy="3972232"/>
          </a:xfrm>
        </p:spPr>
        <p:txBody>
          <a:bodyPr>
            <a:normAutofit/>
          </a:bodyPr>
          <a:lstStyle/>
          <a:p>
            <a:r>
              <a:rPr lang="en-US" sz="2800" b="1" dirty="0"/>
              <a:t>Hypothesis: </a:t>
            </a:r>
          </a:p>
          <a:p>
            <a:pPr lvl="1"/>
            <a:r>
              <a:rPr lang="en-US" sz="2400" dirty="0"/>
              <a:t>We hypothesize that days in which there was a full moon, crime rates will be higher in Kansas City, Missouri compared to other phases of the moon </a:t>
            </a:r>
          </a:p>
          <a:p>
            <a:r>
              <a:rPr lang="en-US" sz="2800" b="1" dirty="0"/>
              <a:t>Questions Asked</a:t>
            </a:r>
            <a:r>
              <a:rPr lang="en-US" sz="2800" dirty="0"/>
              <a:t>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How many offenses were committed in KCMO on full moons?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Which gender commits more crimes on full moons?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/>
              <a:t>Are firearms involved more during crimes committed on full moons?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77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8FF25-F395-624D-A59C-06288087F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b="1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17FC9-D443-2445-A48F-4F168CFBF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KCMO Crime Data </a:t>
            </a:r>
          </a:p>
          <a:p>
            <a:pPr lvl="1"/>
            <a:r>
              <a:rPr lang="en-US" sz="2400" dirty="0"/>
              <a:t>Source: Open Data KC</a:t>
            </a:r>
          </a:p>
          <a:p>
            <a:pPr lvl="1"/>
            <a:r>
              <a:rPr lang="en-US" sz="2400" dirty="0"/>
              <a:t>Data Set: All crimes reported in Kansas City Missouri during 2017</a:t>
            </a:r>
          </a:p>
          <a:p>
            <a:r>
              <a:rPr lang="en-US" sz="2800" b="1" dirty="0"/>
              <a:t>Moon Phase Data</a:t>
            </a:r>
          </a:p>
          <a:p>
            <a:pPr lvl="1"/>
            <a:r>
              <a:rPr lang="en-US" sz="2400" dirty="0"/>
              <a:t>Source: Moon Giant</a:t>
            </a:r>
          </a:p>
          <a:p>
            <a:pPr lvl="1"/>
            <a:r>
              <a:rPr lang="en-US" sz="2400" dirty="0"/>
              <a:t>Data Set: Created our own data set by pulling information on the phases of the moon and illumination for each day in 2017</a:t>
            </a:r>
          </a:p>
        </p:txBody>
      </p:sp>
    </p:spTree>
    <p:extLst>
      <p:ext uri="{BB962C8B-B14F-4D97-AF65-F5344CB8AC3E}">
        <p14:creationId xmlns:p14="http://schemas.microsoft.com/office/powerpoint/2010/main" val="46833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907A0B1C-008B-F34F-AD41-882E8044C921}"/>
              </a:ext>
            </a:extLst>
          </p:cNvPr>
          <p:cNvSpPr txBox="1">
            <a:spLocks/>
          </p:cNvSpPr>
          <p:nvPr/>
        </p:nvSpPr>
        <p:spPr>
          <a:xfrm>
            <a:off x="685800" y="2265227"/>
            <a:ext cx="10131427" cy="14688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000" b="1" dirty="0"/>
              <a:t>The Analysis</a:t>
            </a:r>
          </a:p>
        </p:txBody>
      </p:sp>
    </p:spTree>
    <p:extLst>
      <p:ext uri="{BB962C8B-B14F-4D97-AF65-F5344CB8AC3E}">
        <p14:creationId xmlns:p14="http://schemas.microsoft.com/office/powerpoint/2010/main" val="3387876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4DE681-0E90-1648-B00C-48B2E53BFE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65" y="817686"/>
            <a:ext cx="10720728" cy="523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0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8C668FA-2417-47B5-B454-2D55FC17FF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7FEBA57-8992-46BB-BCF0-5A83FE8E01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B4CDDF6-55C3-415A-8D8B-7E03C3D616F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B6B931-9FE4-CA44-9E3C-310484D93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263" y="800007"/>
            <a:ext cx="5251118" cy="525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607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9E9FB7-1704-0D4E-B3E5-0C04A38D6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338" y="696620"/>
            <a:ext cx="10456985" cy="55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112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7B91A6-512B-D942-9813-95006A5AF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25" y="633045"/>
            <a:ext cx="10561017" cy="558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171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5671</TotalTime>
  <Words>743</Words>
  <Application>Microsoft Macintosh PowerPoint</Application>
  <PresentationFormat>Widescreen</PresentationFormat>
  <Paragraphs>89</Paragraphs>
  <Slides>21</Slides>
  <Notes>15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Celestial</vt:lpstr>
      <vt:lpstr>It’s Not a phase Mom! </vt:lpstr>
      <vt:lpstr>Background </vt:lpstr>
      <vt:lpstr>Motivation &amp; Summary </vt:lpstr>
      <vt:lpstr>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Post Mortem</vt:lpstr>
      <vt:lpstr>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It’s Not a phase Mom! </dc:title>
  <dc:creator>Altschwager, Darcey Nicole</dc:creator>
  <cp:lastModifiedBy>Altschwager, Darcey Nicole</cp:lastModifiedBy>
  <cp:revision>30</cp:revision>
  <dcterms:created xsi:type="dcterms:W3CDTF">2018-05-01T01:26:45Z</dcterms:created>
  <dcterms:modified xsi:type="dcterms:W3CDTF">2018-05-05T12:45:20Z</dcterms:modified>
</cp:coreProperties>
</file>

<file path=docProps/thumbnail.jpeg>
</file>